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B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58"/>
  </p:normalViewPr>
  <p:slideViewPr>
    <p:cSldViewPr snapToGrid="0" snapToObjects="1">
      <p:cViewPr varScale="1">
        <p:scale>
          <a:sx n="94" d="100"/>
          <a:sy n="94" d="100"/>
        </p:scale>
        <p:origin x="1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54200"/>
            <a:ext cx="7772400" cy="2676775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en-US" b="1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53097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</a:t>
            </a:r>
          </a:p>
          <a:p>
            <a:r>
              <a:rPr lang="en-US" dirty="0"/>
              <a:t>Event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The Latino Medical Student Association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C4B0-91AB-314B-B3F2-5285BAD433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4FD546-616B-4447-962B-F38756D57515}"/>
              </a:ext>
            </a:extLst>
          </p:cNvPr>
          <p:cNvSpPr/>
          <p:nvPr userDrawn="1"/>
        </p:nvSpPr>
        <p:spPr>
          <a:xfrm>
            <a:off x="0" y="0"/>
            <a:ext cx="9144000" cy="1444978"/>
          </a:xfrm>
          <a:prstGeom prst="rect">
            <a:avLst/>
          </a:prstGeom>
          <a:solidFill>
            <a:srgbClr val="004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F9ABECB-106D-4D4A-82D2-800231720C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68693"/>
            <a:ext cx="4572000" cy="130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4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1E23-E327-1D45-BEB3-B3E15517551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C4B0-91AB-314B-B3F2-5285BAD4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6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1E23-E327-1D45-BEB3-B3E15517551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C4B0-91AB-314B-B3F2-5285BAD4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5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57" y="1229010"/>
            <a:ext cx="8414054" cy="51826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719918-CD56-AB48-A567-B29736C07504}"/>
              </a:ext>
            </a:extLst>
          </p:cNvPr>
          <p:cNvSpPr/>
          <p:nvPr userDrawn="1"/>
        </p:nvSpPr>
        <p:spPr>
          <a:xfrm>
            <a:off x="-56445" y="253297"/>
            <a:ext cx="9256889" cy="685800"/>
          </a:xfrm>
          <a:prstGeom prst="rect">
            <a:avLst/>
          </a:prstGeom>
          <a:solidFill>
            <a:srgbClr val="004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35D69878-1B9A-B04A-9500-E9748CDB9E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6432" y="92408"/>
            <a:ext cx="1021179" cy="10462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57" y="255459"/>
            <a:ext cx="7256443" cy="681476"/>
          </a:xfrm>
        </p:spPr>
        <p:txBody>
          <a:bodyPr anchor="ctr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85E979-B932-8F47-BC18-DC18C7D728FB}"/>
              </a:ext>
            </a:extLst>
          </p:cNvPr>
          <p:cNvSpPr txBox="1"/>
          <p:nvPr userDrawn="1"/>
        </p:nvSpPr>
        <p:spPr>
          <a:xfrm>
            <a:off x="363557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Georgia" panose="02040502050405020303" pitchFamily="18" charset="0"/>
              </a:rPr>
              <a:t>The Latino Medical Student Association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C7DC5F-76F1-2A46-AC5C-29D19EAD37E7}"/>
              </a:ext>
            </a:extLst>
          </p:cNvPr>
          <p:cNvSpPr txBox="1"/>
          <p:nvPr userDrawn="1"/>
        </p:nvSpPr>
        <p:spPr>
          <a:xfrm>
            <a:off x="6115051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DCF33C-530A-CB4B-A748-EB97F2D4D656}" type="slidenum">
              <a:rPr lang="en-US" sz="1000" smtClean="0">
                <a:latin typeface="Georgia" panose="02040502050405020303" pitchFamily="18" charset="0"/>
              </a:rPr>
              <a:t>‹#›</a:t>
            </a:fld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8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57" y="1709739"/>
            <a:ext cx="8414054" cy="2613025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57" y="4322764"/>
            <a:ext cx="8414054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1E23-E327-1D45-BEB3-B3E155175519}" type="datetimeFigureOut">
              <a:rPr lang="en-US" smtClean="0"/>
              <a:t>10/4/22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C4B0-91AB-314B-B3F2-5285BAD433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1B5938-C47D-BC4A-BAD7-89A6B2438482}"/>
              </a:ext>
            </a:extLst>
          </p:cNvPr>
          <p:cNvSpPr/>
          <p:nvPr userDrawn="1"/>
        </p:nvSpPr>
        <p:spPr>
          <a:xfrm>
            <a:off x="0" y="0"/>
            <a:ext cx="9144000" cy="1444978"/>
          </a:xfrm>
          <a:prstGeom prst="rect">
            <a:avLst/>
          </a:prstGeom>
          <a:solidFill>
            <a:srgbClr val="004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7EC0175-BC33-F047-A8AA-4120586AD3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68693"/>
            <a:ext cx="4572000" cy="130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6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3557" y="1219198"/>
            <a:ext cx="4151293" cy="5170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219200"/>
            <a:ext cx="4148461" cy="51707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258942-21A7-3E49-A500-6357D95E4E51}"/>
              </a:ext>
            </a:extLst>
          </p:cNvPr>
          <p:cNvSpPr/>
          <p:nvPr userDrawn="1"/>
        </p:nvSpPr>
        <p:spPr>
          <a:xfrm>
            <a:off x="-56445" y="253297"/>
            <a:ext cx="9256889" cy="685800"/>
          </a:xfrm>
          <a:prstGeom prst="rect">
            <a:avLst/>
          </a:prstGeom>
          <a:solidFill>
            <a:srgbClr val="004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7E11036-8846-BD4F-A6B1-7820EDBDEA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6432" y="92408"/>
            <a:ext cx="1021179" cy="104629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25172D6-6821-664F-8D56-E51C4B819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57" y="255459"/>
            <a:ext cx="7256443" cy="681476"/>
          </a:xfrm>
        </p:spPr>
        <p:txBody>
          <a:bodyPr anchor="ctr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B27DF7-4BF6-7B48-AB0F-73A2BEBFC799}"/>
              </a:ext>
            </a:extLst>
          </p:cNvPr>
          <p:cNvSpPr txBox="1"/>
          <p:nvPr userDrawn="1"/>
        </p:nvSpPr>
        <p:spPr>
          <a:xfrm>
            <a:off x="363557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Georgia" panose="02040502050405020303" pitchFamily="18" charset="0"/>
              </a:rPr>
              <a:t>The Latino Medical Student Association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65AEF2-C5BF-7147-9867-26838987CD37}"/>
              </a:ext>
            </a:extLst>
          </p:cNvPr>
          <p:cNvSpPr txBox="1"/>
          <p:nvPr userDrawn="1"/>
        </p:nvSpPr>
        <p:spPr>
          <a:xfrm>
            <a:off x="6115051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DCF33C-530A-CB4B-A748-EB97F2D4D656}" type="slidenum">
              <a:rPr lang="en-US" sz="1000" smtClean="0">
                <a:latin typeface="Georgia" panose="02040502050405020303" pitchFamily="18" charset="0"/>
              </a:rPr>
              <a:t>‹#›</a:t>
            </a:fld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1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57" y="1228725"/>
            <a:ext cx="41346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3557" y="2047874"/>
            <a:ext cx="4134625" cy="4342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23962"/>
            <a:ext cx="414846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47874"/>
            <a:ext cx="4148461" cy="4342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36CE4B-B34F-9849-BEE8-E73C628E50AA}"/>
              </a:ext>
            </a:extLst>
          </p:cNvPr>
          <p:cNvSpPr/>
          <p:nvPr userDrawn="1"/>
        </p:nvSpPr>
        <p:spPr>
          <a:xfrm>
            <a:off x="-56445" y="253297"/>
            <a:ext cx="9256889" cy="685800"/>
          </a:xfrm>
          <a:prstGeom prst="rect">
            <a:avLst/>
          </a:prstGeom>
          <a:solidFill>
            <a:srgbClr val="004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5961281-B5C5-F045-8089-8DDA833AE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57" y="255459"/>
            <a:ext cx="7256443" cy="681476"/>
          </a:xfrm>
        </p:spPr>
        <p:txBody>
          <a:bodyPr anchor="ctr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8D01BA7-A8E4-D74F-8E9D-4AC05502B6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6432" y="92408"/>
            <a:ext cx="1021179" cy="10462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BA140F2-DB84-2248-8F56-A543F6935861}"/>
              </a:ext>
            </a:extLst>
          </p:cNvPr>
          <p:cNvSpPr txBox="1"/>
          <p:nvPr userDrawn="1"/>
        </p:nvSpPr>
        <p:spPr>
          <a:xfrm>
            <a:off x="363557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Georgia" panose="02040502050405020303" pitchFamily="18" charset="0"/>
              </a:rPr>
              <a:t>The Latino Medical Student Association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DF1AE4-EC72-C54D-B1B4-7A9C989AEB82}"/>
              </a:ext>
            </a:extLst>
          </p:cNvPr>
          <p:cNvSpPr txBox="1"/>
          <p:nvPr userDrawn="1"/>
        </p:nvSpPr>
        <p:spPr>
          <a:xfrm>
            <a:off x="6115051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DCF33C-530A-CB4B-A748-EB97F2D4D656}" type="slidenum">
              <a:rPr lang="en-US" sz="1000" smtClean="0">
                <a:latin typeface="Georgia" panose="02040502050405020303" pitchFamily="18" charset="0"/>
              </a:rPr>
              <a:t>‹#›</a:t>
            </a:fld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9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277F320-9253-F646-BD54-FE89780CA21C}"/>
              </a:ext>
            </a:extLst>
          </p:cNvPr>
          <p:cNvSpPr/>
          <p:nvPr userDrawn="1"/>
        </p:nvSpPr>
        <p:spPr>
          <a:xfrm>
            <a:off x="-56445" y="253297"/>
            <a:ext cx="9256889" cy="685800"/>
          </a:xfrm>
          <a:prstGeom prst="rect">
            <a:avLst/>
          </a:prstGeom>
          <a:solidFill>
            <a:srgbClr val="004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725E7EE-55EE-034A-ABA0-BA5845A33E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6432" y="92408"/>
            <a:ext cx="1021179" cy="104629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501E774-F03E-D54D-8B4C-341256355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57" y="255459"/>
            <a:ext cx="7256443" cy="681476"/>
          </a:xfrm>
        </p:spPr>
        <p:txBody>
          <a:bodyPr anchor="ctr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28E408-1089-0740-8E67-4FCBA7410FD5}"/>
              </a:ext>
            </a:extLst>
          </p:cNvPr>
          <p:cNvSpPr txBox="1"/>
          <p:nvPr userDrawn="1"/>
        </p:nvSpPr>
        <p:spPr>
          <a:xfrm>
            <a:off x="363557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Georgia" panose="02040502050405020303" pitchFamily="18" charset="0"/>
              </a:rPr>
              <a:t>The Latino Medical Student Association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43568-7EE2-F742-8D21-17DCFCC9BFCC}"/>
              </a:ext>
            </a:extLst>
          </p:cNvPr>
          <p:cNvSpPr txBox="1"/>
          <p:nvPr userDrawn="1"/>
        </p:nvSpPr>
        <p:spPr>
          <a:xfrm>
            <a:off x="6115051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DCF33C-530A-CB4B-A748-EB97F2D4D656}" type="slidenum">
              <a:rPr lang="en-US" sz="1000" smtClean="0">
                <a:latin typeface="Georgia" panose="02040502050405020303" pitchFamily="18" charset="0"/>
              </a:rPr>
              <a:t>‹#›</a:t>
            </a:fld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6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28FBE7-12A4-4048-93E5-CBCB6DF52EE5}"/>
              </a:ext>
            </a:extLst>
          </p:cNvPr>
          <p:cNvSpPr txBox="1"/>
          <p:nvPr userDrawn="1"/>
        </p:nvSpPr>
        <p:spPr>
          <a:xfrm>
            <a:off x="363557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Georgia" panose="02040502050405020303" pitchFamily="18" charset="0"/>
              </a:rPr>
              <a:t>The Latino Medical Student Association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8EA595-87C7-D645-BCC9-EF520E87AF72}"/>
              </a:ext>
            </a:extLst>
          </p:cNvPr>
          <p:cNvSpPr txBox="1"/>
          <p:nvPr userDrawn="1"/>
        </p:nvSpPr>
        <p:spPr>
          <a:xfrm>
            <a:off x="6115051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DCF33C-530A-CB4B-A748-EB97F2D4D656}" type="slidenum">
              <a:rPr lang="en-US" sz="1000" smtClean="0">
                <a:latin typeface="Georgia" panose="02040502050405020303" pitchFamily="18" charset="0"/>
              </a:rPr>
              <a:t>‹#›</a:t>
            </a:fld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7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57" y="1219200"/>
            <a:ext cx="3215462" cy="992763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19200"/>
            <a:ext cx="4890220" cy="51380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3557" y="2211963"/>
            <a:ext cx="3215462" cy="41452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DE9C7A-3ECC-3246-A6F6-F2D3498149A3}"/>
              </a:ext>
            </a:extLst>
          </p:cNvPr>
          <p:cNvSpPr/>
          <p:nvPr userDrawn="1"/>
        </p:nvSpPr>
        <p:spPr>
          <a:xfrm>
            <a:off x="-56445" y="253297"/>
            <a:ext cx="9256889" cy="685800"/>
          </a:xfrm>
          <a:prstGeom prst="rect">
            <a:avLst/>
          </a:prstGeom>
          <a:solidFill>
            <a:srgbClr val="004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04D9EC3-AA7F-5A42-AAA5-51D81BC611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6432" y="92408"/>
            <a:ext cx="1021179" cy="104629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971278D-6D6F-C841-91EA-A460F8DD7043}"/>
              </a:ext>
            </a:extLst>
          </p:cNvPr>
          <p:cNvSpPr txBox="1">
            <a:spLocks/>
          </p:cNvSpPr>
          <p:nvPr userDrawn="1"/>
        </p:nvSpPr>
        <p:spPr>
          <a:xfrm>
            <a:off x="363557" y="255459"/>
            <a:ext cx="7256443" cy="681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5DF6DD-4E4C-CB43-8298-5C0C47E2B7CA}"/>
              </a:ext>
            </a:extLst>
          </p:cNvPr>
          <p:cNvSpPr txBox="1"/>
          <p:nvPr userDrawn="1"/>
        </p:nvSpPr>
        <p:spPr>
          <a:xfrm>
            <a:off x="363557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Georgia" panose="02040502050405020303" pitchFamily="18" charset="0"/>
              </a:rPr>
              <a:t>The Latino Medical Student Association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DAAA2B-A2E6-9846-9DD5-48FE8247AE41}"/>
              </a:ext>
            </a:extLst>
          </p:cNvPr>
          <p:cNvSpPr txBox="1"/>
          <p:nvPr userDrawn="1"/>
        </p:nvSpPr>
        <p:spPr>
          <a:xfrm>
            <a:off x="6115051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DCF33C-530A-CB4B-A748-EB97F2D4D656}" type="slidenum">
              <a:rPr lang="en-US" sz="1000" smtClean="0">
                <a:latin typeface="Georgia" panose="02040502050405020303" pitchFamily="18" charset="0"/>
              </a:rPr>
              <a:t>‹#›</a:t>
            </a:fld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3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19201"/>
            <a:ext cx="4890220" cy="4931230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ABE2B4-E81F-E446-A849-D170E2B67D56}"/>
              </a:ext>
            </a:extLst>
          </p:cNvPr>
          <p:cNvSpPr/>
          <p:nvPr userDrawn="1"/>
        </p:nvSpPr>
        <p:spPr>
          <a:xfrm>
            <a:off x="-56445" y="253297"/>
            <a:ext cx="9256889" cy="685800"/>
          </a:xfrm>
          <a:prstGeom prst="rect">
            <a:avLst/>
          </a:prstGeom>
          <a:solidFill>
            <a:srgbClr val="004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448EBE7-7065-014F-BBF8-1D6FD886D3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6432" y="92408"/>
            <a:ext cx="1021179" cy="104629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F478714-A3A6-A548-B8F1-F2BCD4DBFEF3}"/>
              </a:ext>
            </a:extLst>
          </p:cNvPr>
          <p:cNvSpPr txBox="1">
            <a:spLocks/>
          </p:cNvSpPr>
          <p:nvPr userDrawn="1"/>
        </p:nvSpPr>
        <p:spPr>
          <a:xfrm>
            <a:off x="363557" y="255459"/>
            <a:ext cx="7256443" cy="681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124785-A099-6A41-8E2D-8665BC69F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57" y="1219200"/>
            <a:ext cx="3215462" cy="992763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9337BCF-C150-4644-B784-1F53A3EF9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557" y="2211964"/>
            <a:ext cx="3215462" cy="39384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FC1537-CA32-8E49-B2BA-F1DB684D06E0}"/>
              </a:ext>
            </a:extLst>
          </p:cNvPr>
          <p:cNvSpPr txBox="1"/>
          <p:nvPr userDrawn="1"/>
        </p:nvSpPr>
        <p:spPr>
          <a:xfrm>
            <a:off x="363557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Georgia" panose="02040502050405020303" pitchFamily="18" charset="0"/>
              </a:rPr>
              <a:t>The Latino Medical Student Association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D2ACAD-F084-2B40-A24C-E339B3902057}"/>
              </a:ext>
            </a:extLst>
          </p:cNvPr>
          <p:cNvSpPr txBox="1"/>
          <p:nvPr userDrawn="1"/>
        </p:nvSpPr>
        <p:spPr>
          <a:xfrm>
            <a:off x="6115051" y="6519371"/>
            <a:ext cx="266539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DCF33C-530A-CB4B-A748-EB97F2D4D656}" type="slidenum">
              <a:rPr lang="en-US" sz="1000" smtClean="0">
                <a:latin typeface="Georgia" panose="02040502050405020303" pitchFamily="18" charset="0"/>
              </a:rPr>
              <a:t>‹#›</a:t>
            </a:fld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6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3557" y="6356351"/>
            <a:ext cx="266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The Latino Medical Student Association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5051" y="6356351"/>
            <a:ext cx="2662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B0FFC4B0-91AB-314B-B3F2-5285BAD43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4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lassdoor.com/blog/how-to-ace-your-virtual-interview/" TargetMode="External"/><Relationship Id="rId3" Type="http://schemas.openxmlformats.org/officeDocument/2006/relationships/hyperlink" Target="https://students-residents.aamc.org/applying-residency/apply-smart-residency/interviewing-residency-positions/" TargetMode="External"/><Relationship Id="rId7" Type="http://schemas.openxmlformats.org/officeDocument/2006/relationships/hyperlink" Target="https://www.indeed.com/career-advice/interviewing/virtual-interview" TargetMode="External"/><Relationship Id="rId2" Type="http://schemas.openxmlformats.org/officeDocument/2006/relationships/hyperlink" Target="https://www.aamc.org/system/files/2020-05/Virtual_Interview_Tips_for_Applicants_05072020_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.hbs.edu/blog/post/virtual-interview-tips" TargetMode="External"/><Relationship Id="rId5" Type="http://schemas.openxmlformats.org/officeDocument/2006/relationships/hyperlink" Target="https://cla.umn.edu/career-services-office/students/excel/interviews/virtual-interviews" TargetMode="External"/><Relationship Id="rId10" Type="http://schemas.openxmlformats.org/officeDocument/2006/relationships/hyperlink" Target="https://thalamusgme.com/top-5-video-interviewing-tips-for-residency-and-fellowship-programs/" TargetMode="External"/><Relationship Id="rId4" Type="http://schemas.openxmlformats.org/officeDocument/2006/relationships/hyperlink" Target="https://www.aamc.org/what-we-do/mission-areas/medical-education/conducting-interviews-during-coronavirus-pandemic" TargetMode="External"/><Relationship Id="rId9" Type="http://schemas.openxmlformats.org/officeDocument/2006/relationships/hyperlink" Target="https://www.northeastern.edu/graduate/blog/virtual-interview-tips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392E-6089-264E-9A9E-B9B21AB8CB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Interview Tips &amp; Tricks</a:t>
            </a:r>
            <a:br>
              <a:rPr lang="en-US" dirty="0"/>
            </a:br>
            <a:r>
              <a:rPr lang="en-US" sz="2800" i="1" dirty="0"/>
              <a:t>… The “Residency Trail”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1CF50-2A0E-E34B-9AD8-A8FFC0264B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Amanda Hernandez-Jones, MD, PhD</a:t>
            </a:r>
          </a:p>
          <a:p>
            <a:r>
              <a:rPr lang="en-US" sz="2400" i="1" dirty="0"/>
              <a:t>LMSA-NE Faculty Advisor </a:t>
            </a:r>
          </a:p>
          <a:p>
            <a:r>
              <a:rPr lang="en-US" sz="2400" i="1" dirty="0"/>
              <a:t>Neuromuscular and Neuro-Immunologic Medicine</a:t>
            </a:r>
          </a:p>
          <a:p>
            <a:r>
              <a:rPr lang="en-US" sz="2400" i="1" dirty="0"/>
              <a:t>Assistant Professor, University of Connecticut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59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A237-FC18-4197-6B62-A8DC56F1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placement!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9294E-E5B1-A601-73ED-AA875B576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the computer at a reasonable distance so that your face is not too close, you’d like some background present</a:t>
            </a:r>
          </a:p>
          <a:p>
            <a:r>
              <a:rPr lang="en-US" dirty="0"/>
              <a:t>Your face is in the center of the frame</a:t>
            </a:r>
          </a:p>
          <a:p>
            <a:r>
              <a:rPr lang="en-US" dirty="0"/>
              <a:t>Angle screen down</a:t>
            </a:r>
          </a:p>
          <a:p>
            <a:r>
              <a:rPr lang="en-US" dirty="0"/>
              <a:t>Keep computer plugged in the whole time</a:t>
            </a:r>
          </a:p>
          <a:p>
            <a:r>
              <a:rPr lang="en-US" dirty="0"/>
              <a:t>Get your lighting together -  best lighting is natural light from the sun, if possible. If not, get a natural/white ring light! Make sure there is NO light behind you! </a:t>
            </a:r>
          </a:p>
          <a:p>
            <a:r>
              <a:rPr lang="en-US" dirty="0"/>
              <a:t>Stationary chair!</a:t>
            </a:r>
          </a:p>
        </p:txBody>
      </p:sp>
    </p:spTree>
    <p:extLst>
      <p:ext uri="{BB962C8B-B14F-4D97-AF65-F5344CB8AC3E}">
        <p14:creationId xmlns:p14="http://schemas.microsoft.com/office/powerpoint/2010/main" val="49348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705F-32AC-7714-71E6-27E3738F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woes…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4B22A-58D4-AA24-5636-B25B9C35C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matters! Make sure your connection is strong. Be prepared to troubleshoot! </a:t>
            </a:r>
          </a:p>
          <a:p>
            <a:r>
              <a:rPr lang="en-US" dirty="0"/>
              <a:t>Ask your medical school for resources – they may have classrooms available for use with fast or high-speed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Ask a friend?</a:t>
            </a:r>
          </a:p>
          <a:p>
            <a:r>
              <a:rPr lang="en-US" dirty="0"/>
              <a:t>Be creative, and always have a back-up plan! Brownie points if you’ve rehearsed this back-up plan!</a:t>
            </a:r>
          </a:p>
        </p:txBody>
      </p:sp>
    </p:spTree>
    <p:extLst>
      <p:ext uri="{BB962C8B-B14F-4D97-AF65-F5344CB8AC3E}">
        <p14:creationId xmlns:p14="http://schemas.microsoft.com/office/powerpoint/2010/main" val="4156636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B5AC7-D348-26A5-E8CA-CAE0B29F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wear?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EFB3E-2797-AB76-1D5E-ABF655863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whole outfit! Seriously… </a:t>
            </a:r>
          </a:p>
          <a:p>
            <a:r>
              <a:rPr lang="en-US" dirty="0"/>
              <a:t>Your goal is to wear business appropriate clothing, but you can be a bit creative</a:t>
            </a:r>
          </a:p>
          <a:p>
            <a:r>
              <a:rPr lang="en-US" dirty="0"/>
              <a:t>It is okay to think outside the normal black suit… some ideas include:</a:t>
            </a:r>
          </a:p>
          <a:p>
            <a:pPr lvl="1"/>
            <a:r>
              <a:rPr lang="en-US" dirty="0"/>
              <a:t>Grey suits, navy suits, neutral pops of color, pearl necklaces, nice wrist watches, gem stone earrings, etc. </a:t>
            </a:r>
          </a:p>
          <a:p>
            <a:pPr lvl="1"/>
            <a:r>
              <a:rPr lang="en-US" dirty="0"/>
              <a:t>Each item that you wear, or each deviation from the standard “black suit, white shirt, plain black shoes” combo gets a point, goal is 5-10 points per outfit</a:t>
            </a:r>
          </a:p>
          <a:p>
            <a:pPr lvl="1"/>
            <a:r>
              <a:rPr lang="en-US" dirty="0"/>
              <a:t>You want to be memorable without being Rainbow </a:t>
            </a:r>
            <a:r>
              <a:rPr lang="en-US" dirty="0" err="1"/>
              <a:t>Brite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14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29F2D-2496-12CA-CD56-A125579D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actual interview day(s)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46E5E-C59E-BDA2-D944-5A2257070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up 10 minutes early!!!</a:t>
            </a:r>
          </a:p>
          <a:p>
            <a:r>
              <a:rPr lang="en-US" dirty="0"/>
              <a:t>RELAX!</a:t>
            </a:r>
          </a:p>
          <a:p>
            <a:r>
              <a:rPr lang="en-US" dirty="0"/>
              <a:t>Make eye contact!</a:t>
            </a:r>
          </a:p>
          <a:p>
            <a:r>
              <a:rPr lang="en-US" dirty="0"/>
              <a:t>Engage! Be professional! Be confident! </a:t>
            </a:r>
          </a:p>
          <a:p>
            <a:r>
              <a:rPr lang="en-US" dirty="0"/>
              <a:t>Go with the flow!</a:t>
            </a:r>
          </a:p>
          <a:p>
            <a:r>
              <a:rPr lang="en-US" dirty="0"/>
              <a:t>Take notes (and communicate with interviewer if that’s what you’re doing)!</a:t>
            </a:r>
          </a:p>
          <a:p>
            <a:r>
              <a:rPr lang="en-US" dirty="0"/>
              <a:t>TREAT EVERYONE WITH RESPECT!</a:t>
            </a:r>
          </a:p>
          <a:p>
            <a:r>
              <a:rPr lang="en-US" dirty="0"/>
              <a:t>(also don’t do all the talking, it’s a conversation!)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50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64C2-DB6E-A5A0-777B-171DB5DB8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Virtual Meet/Greet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2CDF-DBA5-AB64-E2D4-94EDCFC44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similar guidance as we already discussed applies</a:t>
            </a:r>
          </a:p>
          <a:p>
            <a:r>
              <a:rPr lang="en-US" dirty="0"/>
              <a:t>Dress well, but don’t wear a suit</a:t>
            </a:r>
          </a:p>
          <a:p>
            <a:r>
              <a:rPr lang="en-US" dirty="0"/>
              <a:t>Take time to talk to the residents and see what they like (or don’t like) about the program</a:t>
            </a:r>
          </a:p>
          <a:p>
            <a:r>
              <a:rPr lang="en-US" dirty="0"/>
              <a:t>Still be on your best behavior there, but it is also fine to show a little bit of your personality</a:t>
            </a:r>
          </a:p>
          <a:p>
            <a:r>
              <a:rPr lang="en-US" dirty="0"/>
              <a:t>You’ll be involved in some nice conversations as time goes on</a:t>
            </a:r>
          </a:p>
          <a:p>
            <a:r>
              <a:rPr lang="en-US" dirty="0"/>
              <a:t>Be brave, ask thoughtful questions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26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AE74-A1B2-8E17-618E-E5B3B494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7D835-844A-9A74-446F-CFC2B2AB8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notes of your impressions immediately after the interview (details get lost as you go on more and more interviews)</a:t>
            </a:r>
          </a:p>
          <a:p>
            <a:r>
              <a:rPr lang="en-US" dirty="0"/>
              <a:t>The program will likely provide you with a faculty member or resident to reach out to with further questions, use this resource</a:t>
            </a:r>
          </a:p>
          <a:p>
            <a:r>
              <a:rPr lang="en-US" dirty="0"/>
              <a:t>If you are serious about ranking ask if you can visit in person</a:t>
            </a:r>
          </a:p>
          <a:p>
            <a:r>
              <a:rPr lang="en-US" dirty="0"/>
              <a:t>To thank you or NOT to thank you… ?</a:t>
            </a:r>
          </a:p>
          <a:p>
            <a:pPr lvl="1"/>
            <a:r>
              <a:rPr lang="en-US" dirty="0"/>
              <a:t>I’m in favor of a kind note if it is a program you really like and it falls within their policy</a:t>
            </a:r>
          </a:p>
          <a:p>
            <a:pPr lvl="1"/>
            <a:r>
              <a:rPr lang="en-US" dirty="0"/>
              <a:t>Highlight what you liked and why it is a good fit for you</a:t>
            </a:r>
          </a:p>
          <a:p>
            <a:pPr lvl="1"/>
            <a:r>
              <a:rPr lang="en-US" dirty="0"/>
              <a:t>Avoid language of ranking highly on list, etc. </a:t>
            </a:r>
          </a:p>
          <a:p>
            <a:pPr lvl="1"/>
            <a:r>
              <a:rPr lang="en-US" dirty="0"/>
              <a:t>If you have a program you KNOW you are ranking top, send that message with the thank you to ONE PROGRAM AND ONE PROGRAM ONLY… programs talk!</a:t>
            </a:r>
          </a:p>
        </p:txBody>
      </p:sp>
    </p:spTree>
    <p:extLst>
      <p:ext uri="{BB962C8B-B14F-4D97-AF65-F5344CB8AC3E}">
        <p14:creationId xmlns:p14="http://schemas.microsoft.com/office/powerpoint/2010/main" val="232924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D66F-7B4E-9E4F-21F2-9A0DD5B16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F0C8-3993-3C63-9F67-2F1376E80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Talking too much</a:t>
            </a:r>
          </a:p>
          <a:p>
            <a:r>
              <a:rPr lang="en-US" dirty="0"/>
              <a:t>Letting your nerves lead you</a:t>
            </a:r>
          </a:p>
          <a:p>
            <a:r>
              <a:rPr lang="en-US" dirty="0"/>
              <a:t>Not being yourself</a:t>
            </a:r>
          </a:p>
          <a:p>
            <a:r>
              <a:rPr lang="en-US" dirty="0"/>
              <a:t>Using word fillers too much </a:t>
            </a:r>
          </a:p>
          <a:p>
            <a:r>
              <a:rPr lang="en-US" dirty="0"/>
              <a:t>(Mindful) scheduling</a:t>
            </a:r>
          </a:p>
          <a:p>
            <a:r>
              <a:rPr lang="en-US" dirty="0"/>
              <a:t>The “end of trail” phenomenon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42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0985-E350-CB14-C913-ECF7949C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17048-AA64-F7C0-E987-4C507695A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AAMC has a </a:t>
            </a:r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Virtual Interview Applicant Preparation guide here: </a:t>
            </a: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https://www.aamc.org/system/files/2020-05/Virtual_Interview_Tips_for_Applicants_05072020_1.pdf</a:t>
            </a: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AAMC</a:t>
            </a:r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Virtual Interviews for residency positions FAQ:</a:t>
            </a:r>
            <a:b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https://students-residents.aamc.org/applying-residency/apply-smart-residency/interviewing-residency-positions/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AAMC has put together resources for residency programs on conducting virtual interviews, may be a good idea to review these to </a:t>
            </a:r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see how programs will approach the interviews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https://www.aamc.org/what-we-do/mission-areas/medical-education/conducting-interviews-during-coronavirus-pandemic</a:t>
            </a: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University of Minnesota has great resources for preparing for virtual interviews: </a:t>
            </a: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https://cla.umn.edu/career-services-office/students/excel/interviews/virtual-interviews</a:t>
            </a:r>
            <a:b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</a:br>
            <a:b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Harvard Business School: </a:t>
            </a:r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 Tips For Mastering Your Next Virtual Interview: </a:t>
            </a: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https://online.hbs.edu/blog/post/virtual-interview-tips</a:t>
            </a: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Indeed (job finding service): How to Succeed in a Virtual Interview</a:t>
            </a:r>
            <a:b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https://www.indeed.com/career-advice/interviewing/virtual-interview</a:t>
            </a: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Glassdoor: How To Ace Your Virtual Interview:</a:t>
            </a:r>
            <a:b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https://www.glassdoor.com/blog/how-to-ace-your-virtual-interview/</a:t>
            </a: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Northeastern University: </a:t>
            </a:r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 Tips For Acing Your Next Virtual Interview:</a:t>
            </a:r>
            <a:b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https://www.northeastern.edu/graduate/blog/virtual-interview-tips/</a:t>
            </a: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 Video Interviewing Tips for Residency and Fellowship Programs:</a:t>
            </a:r>
            <a:b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https://thalamusgme.com/top-5-video-interviewing-tips-for-residency-and-fellowship-programs/</a:t>
            </a: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18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3C09A5-5060-8A58-2312-6EF5EDC5B5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876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04A2-43DB-6990-C514-213126003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90612"/>
            <a:ext cx="7772400" cy="2676775"/>
          </a:xfrm>
        </p:spPr>
        <p:txBody>
          <a:bodyPr/>
          <a:lstStyle/>
          <a:p>
            <a:r>
              <a:rPr lang="en-US" i="1" dirty="0"/>
              <a:t>Hi! Happy Thursday!</a:t>
            </a:r>
          </a:p>
        </p:txBody>
      </p:sp>
    </p:spTree>
    <p:extLst>
      <p:ext uri="{BB962C8B-B14F-4D97-AF65-F5344CB8AC3E}">
        <p14:creationId xmlns:p14="http://schemas.microsoft.com/office/powerpoint/2010/main" val="155366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E2E6-6FA8-5339-B830-D4BB716FA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interview yet, now what?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36405-B660-3501-17E9-69DEF0DAB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relax! There are plenty of reasons why!</a:t>
            </a:r>
          </a:p>
          <a:p>
            <a:r>
              <a:rPr lang="en-US" dirty="0"/>
              <a:t>If you still really want that interview, some things to consider:</a:t>
            </a:r>
          </a:p>
          <a:p>
            <a:pPr lvl="1"/>
            <a:r>
              <a:rPr lang="en-US" dirty="0"/>
              <a:t>Geographical reasons</a:t>
            </a:r>
          </a:p>
          <a:p>
            <a:pPr lvl="1"/>
            <a:r>
              <a:rPr lang="en-US" dirty="0"/>
              <a:t>Have they started interviewing? </a:t>
            </a:r>
          </a:p>
          <a:p>
            <a:pPr lvl="1"/>
            <a:r>
              <a:rPr lang="en-US" dirty="0"/>
              <a:t>Are you competitive enough? </a:t>
            </a:r>
          </a:p>
          <a:p>
            <a:r>
              <a:rPr lang="en-US" dirty="0"/>
              <a:t>What to do?</a:t>
            </a:r>
          </a:p>
          <a:p>
            <a:pPr lvl="1"/>
            <a:r>
              <a:rPr lang="en-US" dirty="0"/>
              <a:t>Reach out to them. Have you accomplished anything new?</a:t>
            </a:r>
          </a:p>
          <a:p>
            <a:pPr lvl="1"/>
            <a:r>
              <a:rPr lang="en-US" dirty="0"/>
              <a:t>Is there a location-based reason why?</a:t>
            </a:r>
          </a:p>
          <a:p>
            <a:pPr lvl="1"/>
            <a:r>
              <a:rPr lang="en-US" dirty="0"/>
              <a:t>Call someone you know? Is there a way your network can be used to your advantage?</a:t>
            </a:r>
          </a:p>
        </p:txBody>
      </p:sp>
    </p:spTree>
    <p:extLst>
      <p:ext uri="{BB962C8B-B14F-4D97-AF65-F5344CB8AC3E}">
        <p14:creationId xmlns:p14="http://schemas.microsoft.com/office/powerpoint/2010/main" val="143432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0980E-6416-9A26-9FB4-26DC838E3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got the interview, how to prepare!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F7B7-DA9B-ECDF-F559-8D03008DE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the program</a:t>
            </a:r>
          </a:p>
          <a:p>
            <a:pPr lvl="1"/>
            <a:r>
              <a:rPr lang="en-US" dirty="0"/>
              <a:t>What are they known for?</a:t>
            </a:r>
          </a:p>
          <a:p>
            <a:pPr lvl="1"/>
            <a:r>
              <a:rPr lang="en-US" dirty="0"/>
              <a:t>How does their residency function?</a:t>
            </a:r>
          </a:p>
          <a:p>
            <a:pPr lvl="1"/>
            <a:r>
              <a:rPr lang="en-US" dirty="0"/>
              <a:t>Are there particular tracks you are interested in?</a:t>
            </a:r>
          </a:p>
          <a:p>
            <a:pPr lvl="1"/>
            <a:r>
              <a:rPr lang="en-US" dirty="0"/>
              <a:t>Do you know who you are interviewing with?</a:t>
            </a:r>
          </a:p>
          <a:p>
            <a:pPr lvl="1"/>
            <a:r>
              <a:rPr lang="en-US" dirty="0"/>
              <a:t>Prepare your questions in advance </a:t>
            </a:r>
          </a:p>
          <a:p>
            <a:pPr lvl="2"/>
            <a:r>
              <a:rPr lang="en-US" dirty="0"/>
              <a:t>Thoughtful, provocative, will give you more insight</a:t>
            </a:r>
          </a:p>
          <a:p>
            <a:r>
              <a:rPr lang="en-US" dirty="0"/>
              <a:t>Know your resume/CV, inside and out! Anything on there is fair game!</a:t>
            </a:r>
          </a:p>
          <a:p>
            <a:pPr lvl="1"/>
            <a:r>
              <a:rPr lang="en-US" dirty="0"/>
              <a:t>This also means, DO NOT lie, including with hobbies…</a:t>
            </a:r>
          </a:p>
          <a:p>
            <a:r>
              <a:rPr lang="en-US" dirty="0"/>
              <a:t>Are you social media ready? </a:t>
            </a:r>
          </a:p>
          <a:p>
            <a:r>
              <a:rPr lang="en-US" dirty="0"/>
              <a:t>Prepare your answers in advance… more to come</a:t>
            </a:r>
          </a:p>
        </p:txBody>
      </p:sp>
    </p:spTree>
    <p:extLst>
      <p:ext uri="{BB962C8B-B14F-4D97-AF65-F5344CB8AC3E}">
        <p14:creationId xmlns:p14="http://schemas.microsoft.com/office/powerpoint/2010/main" val="395967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5831-05F2-91DA-9AEE-9C9349ACC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Questions… questions… questions…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A5C62-05AE-5004-CD6B-E9FC3053B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“Tell me about yourself”</a:t>
            </a:r>
          </a:p>
          <a:p>
            <a:pPr lvl="1"/>
            <a:r>
              <a:rPr lang="en-US" dirty="0"/>
              <a:t>Think about the ways that you can be set apart. Your upbringing? An interesting experience? How do you want to be defined?</a:t>
            </a:r>
          </a:p>
          <a:p>
            <a:r>
              <a:rPr lang="en-US" dirty="0"/>
              <a:t>“Why did you choose this field?”</a:t>
            </a:r>
          </a:p>
          <a:p>
            <a:pPr lvl="1"/>
            <a:r>
              <a:rPr lang="en-US" dirty="0"/>
              <a:t>Give an example of an experience that shaped the field for you. What are your goals by going into this discipline? Do you have a particular mentor that stands out?</a:t>
            </a:r>
          </a:p>
          <a:p>
            <a:pPr lvl="1"/>
            <a:r>
              <a:rPr lang="en-US" dirty="0"/>
              <a:t>Avoid generic answers</a:t>
            </a:r>
          </a:p>
          <a:p>
            <a:r>
              <a:rPr lang="en-US" dirty="0"/>
              <a:t>“What are you proud of?” “What is a failure that shaped you?”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2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5831-05F2-91DA-9AEE-9C9349ACC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Questions… questions… questions…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A5C62-05AE-5004-CD6B-E9FC3053B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“Tell me about your blemishes.” “What would your family say is the most frustrating thing(s) about you?”</a:t>
            </a:r>
          </a:p>
          <a:p>
            <a:pPr lvl="1"/>
            <a:r>
              <a:rPr lang="en-US" dirty="0"/>
              <a:t>Own them and be honest about what you learned from the experience and how it will shape your future.</a:t>
            </a:r>
          </a:p>
          <a:p>
            <a:r>
              <a:rPr lang="en-US" dirty="0"/>
              <a:t>How would you manage a patient? </a:t>
            </a:r>
          </a:p>
          <a:p>
            <a:pPr lvl="1"/>
            <a:r>
              <a:rPr lang="en-US" dirty="0"/>
              <a:t>Do your best to answer, and be honest with what you may not know and who you might ask for guidance. Humility is key. </a:t>
            </a:r>
          </a:p>
          <a:p>
            <a:r>
              <a:rPr lang="en-US" dirty="0"/>
              <a:t>“Is there an experience in the hospital that stands out to you?”</a:t>
            </a:r>
          </a:p>
          <a:p>
            <a:r>
              <a:rPr lang="en-US" dirty="0"/>
              <a:t>“What has your role in LMSA taught you?”</a:t>
            </a:r>
          </a:p>
          <a:p>
            <a:pPr lvl="1"/>
            <a:r>
              <a:rPr lang="en-US" dirty="0"/>
              <a:t>I surprisingly got this question a lot, think of an experience and comment more about it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2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95BB-5243-0AB5-806C-4E175A01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interviews…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02F29-09ED-D4D5-980D-B8FCE4DAA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 helpful, don’t knock ‘</a:t>
            </a:r>
            <a:r>
              <a:rPr lang="en-US" dirty="0" err="1"/>
              <a:t>em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They can help with nerves</a:t>
            </a:r>
          </a:p>
          <a:p>
            <a:pPr lvl="1"/>
            <a:r>
              <a:rPr lang="en-US" dirty="0"/>
              <a:t>Guide you in understanding your body language</a:t>
            </a:r>
          </a:p>
          <a:p>
            <a:pPr lvl="1"/>
            <a:r>
              <a:rPr lang="en-US" dirty="0"/>
              <a:t>Nonverbal communication cues</a:t>
            </a:r>
          </a:p>
          <a:p>
            <a:pPr lvl="1"/>
            <a:r>
              <a:rPr lang="en-US" dirty="0"/>
              <a:t>Bizarre question, practice!</a:t>
            </a:r>
          </a:p>
          <a:p>
            <a:r>
              <a:rPr lang="en-US" dirty="0"/>
              <a:t>If your med school doesn’t offer them, ask your mentors or advisors, they would absolutely be willing to help </a:t>
            </a:r>
          </a:p>
          <a:p>
            <a:r>
              <a:rPr lang="en-US" dirty="0"/>
              <a:t>Given interviews are primarily virtual, this is a great opportunity to make use of a virtual interface and be prepared… </a:t>
            </a:r>
          </a:p>
        </p:txBody>
      </p:sp>
    </p:spTree>
    <p:extLst>
      <p:ext uri="{BB962C8B-B14F-4D97-AF65-F5344CB8AC3E}">
        <p14:creationId xmlns:p14="http://schemas.microsoft.com/office/powerpoint/2010/main" val="24558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FDC3-899F-0AD2-20E0-34803F5A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virtual interface…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8BFD4-4C1F-66E6-FCD1-457AF5F82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"improve equity by eliminating a substantial portion of the cost of application and by opening opportunities for applicants who may have otherwise declined an interview invitation due to financial constraints.”</a:t>
            </a:r>
          </a:p>
          <a:p>
            <a:r>
              <a:rPr lang="en-US" dirty="0"/>
              <a:t>Ask clarifying questions beforehand – what interface is being used? Is it live or asynchronous? Do you need to download anything? Is there a passcode? Who do I contact if we get disconnected?</a:t>
            </a:r>
          </a:p>
          <a:p>
            <a:r>
              <a:rPr lang="en-US" dirty="0"/>
              <a:t>BE NICE TO EVERYONE YOU MEET!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8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FDC3-899F-0AD2-20E0-34803F5A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8BFD4-4C1F-66E6-FCD1-457AF5F82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neutral background – pick a plain wall at best, but if you would like, acceptable item examples include a guitar leaning against the wall in the background, a bookshelf, or an interesting painting</a:t>
            </a:r>
          </a:p>
          <a:p>
            <a:r>
              <a:rPr lang="en-US" dirty="0"/>
              <a:t>Be prepared – whatever you are in front of may be questioned, make sure it’s acceptable!</a:t>
            </a:r>
          </a:p>
          <a:p>
            <a:r>
              <a:rPr lang="en-US" dirty="0"/>
              <a:t>No background noise! Those of you living in cities or on busy streets, consider interviewing elsewhere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5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44869E3C-E985-9043-8035-5B9393C74CB3}" vid="{0F9ABFF3-CC67-F748-A26D-14EDB4A753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1505</Words>
  <Application>Microsoft Macintosh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Georgia</vt:lpstr>
      <vt:lpstr>Office Theme</vt:lpstr>
      <vt:lpstr>Interview Tips &amp; Tricks … The “Residency Trail”</vt:lpstr>
      <vt:lpstr>Hi! Happy Thursday!</vt:lpstr>
      <vt:lpstr>No interview yet, now what? </vt:lpstr>
      <vt:lpstr>You got the interview, how to prepare! </vt:lpstr>
      <vt:lpstr>Questions… questions… questions… </vt:lpstr>
      <vt:lpstr>Questions… questions… questions… </vt:lpstr>
      <vt:lpstr>Mock interviews…</vt:lpstr>
      <vt:lpstr>The virtual interface…</vt:lpstr>
      <vt:lpstr>Background information</vt:lpstr>
      <vt:lpstr>Computer placement! </vt:lpstr>
      <vt:lpstr>Internet woes…</vt:lpstr>
      <vt:lpstr>What to wear?</vt:lpstr>
      <vt:lpstr>The actual interview day(s)</vt:lpstr>
      <vt:lpstr>Resident Virtual Meet/Greet</vt:lpstr>
      <vt:lpstr>After the interview</vt:lpstr>
      <vt:lpstr>Common Pitfalls</vt:lpstr>
      <vt:lpstr>Online 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Tips &amp; Tricks … The “Residency Trail”</dc:title>
  <dc:creator>Hernandez, Amanda</dc:creator>
  <cp:lastModifiedBy>Hernandez, Amanda</cp:lastModifiedBy>
  <cp:revision>1</cp:revision>
  <dcterms:created xsi:type="dcterms:W3CDTF">2022-10-04T19:56:54Z</dcterms:created>
  <dcterms:modified xsi:type="dcterms:W3CDTF">2022-10-04T20:06:31Z</dcterms:modified>
</cp:coreProperties>
</file>